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6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</p:sldIdLst>
  <p:sldSz cx="9144000" cy="6858000" type="screen4x3"/>
  <p:notesSz cx="7162800" cy="94488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4686" autoAdjust="0"/>
  </p:normalViewPr>
  <p:slideViewPr>
    <p:cSldViewPr>
      <p:cViewPr varScale="1">
        <p:scale>
          <a:sx n="139" d="100"/>
          <a:sy n="139" d="100"/>
        </p:scale>
        <p:origin x="-1024" y="-10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05150" cy="473075"/>
          </a:xfrm>
          <a:prstGeom prst="rect">
            <a:avLst/>
          </a:prstGeom>
        </p:spPr>
        <p:txBody>
          <a:bodyPr vert="horz" lIns="93141" tIns="46570" rIns="93141" bIns="46570" rtlCol="0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DRAFT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56063" y="0"/>
            <a:ext cx="3105150" cy="473075"/>
          </a:xfrm>
          <a:prstGeom prst="rect">
            <a:avLst/>
          </a:prstGeom>
        </p:spPr>
        <p:txBody>
          <a:bodyPr vert="horz" wrap="square" lIns="93141" tIns="46570" rIns="93141" bIns="4657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48B06EB-4099-D040-A85E-D1DF43AEF79B}" type="datetimeFigureOut">
              <a:rPr lang="en-US"/>
              <a:pPr/>
              <a:t>4/21/15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74138"/>
            <a:ext cx="3105150" cy="473075"/>
          </a:xfrm>
          <a:prstGeom prst="rect">
            <a:avLst/>
          </a:prstGeom>
        </p:spPr>
        <p:txBody>
          <a:bodyPr vert="horz" lIns="93141" tIns="46570" rIns="93141" bIns="46570" rtlCol="0" anchor="b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56063" y="8974138"/>
            <a:ext cx="3105150" cy="473075"/>
          </a:xfrm>
          <a:prstGeom prst="rect">
            <a:avLst/>
          </a:prstGeom>
        </p:spPr>
        <p:txBody>
          <a:bodyPr vert="horz" wrap="square" lIns="93141" tIns="46570" rIns="93141" bIns="4657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AAF1305-A379-8B46-B53B-307CC1215F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82746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03563" cy="473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10" tIns="47456" rIns="94910" bIns="47456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DRAFT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57650" y="0"/>
            <a:ext cx="3103563" cy="473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10" tIns="47456" rIns="94910" bIns="4745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30875" cy="42529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10" tIns="47456" rIns="94910" bIns="474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103563" cy="473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10" tIns="47456" rIns="94910" bIns="47456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57650" y="8974138"/>
            <a:ext cx="3103563" cy="473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10" tIns="47456" rIns="94910" bIns="4745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8588EF-1FDF-1947-A3B6-5DF0CFCB14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68683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1F6C5F37-98DE-0A4C-B7AB-2B2464261644}" type="slidenum">
              <a:rPr lang="en-US"/>
              <a:pPr eaLnBrk="1" hangingPunct="1"/>
              <a:t>1</a:t>
            </a:fld>
            <a:endParaRPr 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37893" name="Header Placeholder 1"/>
          <p:cNvSpPr>
            <a:spLocks noGrp="1"/>
          </p:cNvSpPr>
          <p:nvPr>
            <p:ph type="hdr" sz="quarter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smtClean="0"/>
              <a:t>DRAFT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DRAFT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8145594-2944-914F-8284-CA3F73A0B8F2}" type="slidenum">
              <a:rPr lang="en-US"/>
              <a:pPr eaLnBrk="1" hangingPunct="1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DRAFT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B347DBA2-CC58-BC46-ABC2-0A80234E477F}" type="slidenum">
              <a:rPr lang="en-US"/>
              <a:pPr eaLnBrk="1" hangingPunct="1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DRAFT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C19C4A76-CAA1-0E48-982E-4714B509E84C}" type="slidenum">
              <a:rPr lang="en-US"/>
              <a:pPr eaLnBrk="1" hangingPunct="1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DRAFT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83D5F3FB-0F0D-0F42-B344-4C31BC7518ED}" type="slidenum">
              <a:rPr lang="en-US"/>
              <a:pPr eaLnBrk="1" hangingPunct="1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DRAFT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85654FC-634C-0A44-93FA-8BB4A00E6844}" type="slidenum">
              <a:rPr lang="en-US"/>
              <a:pPr eaLnBrk="1" hangingPunct="1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DRAFT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85A15701-2C83-7949-A430-61DA17EFDC27}" type="slidenum">
              <a:rPr lang="en-US"/>
              <a:pPr eaLnBrk="1" hangingPunct="1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DRAFT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8C68905-3BD7-2343-A132-BD2EBD3B821D}" type="slidenum">
              <a:rPr lang="en-US"/>
              <a:pPr eaLnBrk="1" hangingPunct="1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DRAFT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751E483-BF2E-E240-ABEE-D62E0DE8B182}" type="slidenum">
              <a:rPr lang="en-US"/>
              <a:pPr eaLnBrk="1" hangingPunct="1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DRAFT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C91ACE35-3773-9346-AEC7-86CB589CDA69}" type="slidenum">
              <a:rPr lang="en-US"/>
              <a:pPr eaLnBrk="1" hangingPunct="1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DRAFT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007F06AA-30F5-4846-9143-EAC8F0CC6ACC}" type="slidenum">
              <a:rPr lang="en-US"/>
              <a:pPr eaLnBrk="1" hangingPunct="1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DRAFT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7F3534D7-47C3-A740-84BA-A35502546791}" type="slidenum">
              <a:rPr lang="en-US"/>
              <a:pPr eaLnBrk="1" hangingPunct="1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DRAFT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284778D-11CD-2549-9BB7-9CFF831E4FE9}" type="slidenum">
              <a:rPr lang="en-US"/>
              <a:pPr eaLnBrk="1" hangingPunct="1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DRAFT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CE7EEEB-9370-0B4B-AF29-15C8CD3E3E56}" type="slidenum">
              <a:rPr lang="en-US"/>
              <a:pPr eaLnBrk="1" hangingPunct="1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DRAFT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B464E114-55E5-D445-9875-85C6FA0E8D7A}" type="slidenum">
              <a:rPr lang="en-US"/>
              <a:pPr eaLnBrk="1" hangingPunct="1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DRAFT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D1B5B452-676C-A544-A3F0-FE2F4378E99B}" type="slidenum">
              <a:rPr lang="en-US"/>
              <a:pPr eaLnBrk="1" hangingPunct="1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DRAFT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2AC7E83D-72B1-4E4D-BD7D-573FD40DEA7A}" type="slidenum">
              <a:rPr lang="en-US"/>
              <a:pPr eaLnBrk="1" hangingPunct="1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DRAFT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D032AC6-A453-8548-A771-79B69DE65A12}" type="slidenum">
              <a:rPr lang="en-US"/>
              <a:pPr eaLnBrk="1" hangingPunct="1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Presented by the California Public Utilities Commission - Communications Division 11/21/14 Version 1.8 DRAFT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36FF5B-D8EE-CB46-B5C8-CF1AC3FA73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187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Presented by the California Public Utilities Commission - Communications Division 11/21/14 Version 1.8 DRAFT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7F2F1C-3E05-CD48-BDC4-F411204D65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80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287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287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Presented by the California Public Utilities Commission - Communications Division 11/21/14 Version 1.8 DRAFT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0130A9-8686-294F-B934-ED183BDB42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059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057400"/>
            <a:ext cx="4038600" cy="4068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4038600" cy="4068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Presented by the California Public Utilities Commission - Communications Division 11/21/14 Version 1.8 DRAFT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0F948A-B4BB-EC48-8030-795F4C60278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42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Presented by the California Public Utilities Commission - Communications Division 11/21/14 Version 1.8 DRAFT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D87AF7-7353-1548-BF09-CA9384DAF9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731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Presented by the California Public Utilities Commission - Communications Division 11/21/14 Version 1.8 DRAFT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58C71F-A922-0942-958B-6BAFAD8723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6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0"/>
            <a:ext cx="4038600" cy="4068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4038600" cy="4068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Presented by the California Public Utilities Commission - Communications Division 11/21/14 Version 1.8 DRAFT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B3A284-E83A-394E-A1B1-CB175BCAA7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42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Presented by the California Public Utilities Commission - Communications Division 11/21/14 Version 1.8 DRAFT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4B6753-A9F3-AC43-98E9-F9CBD8F798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7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Presented by the California Public Utilities Commission - Communications Division 11/21/14 Version 1.8 DRAFT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AE3F5D-C7EB-AD46-A337-CE212E8499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780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Presented by the California Public Utilities Commission - Communications Division 11/21/14 Version 1.8 DRAFT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FA3412-F45F-6D48-AAA4-88DFC8D064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90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Presented by the California Public Utilities Commission - Communications Division 11/21/14 Version 1.8 DRAFT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EF33DD-F46C-CC4E-8635-97EF8ED6BB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998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Presented by the California Public Utilities Commission - Communications Division 11/21/14 Version 1.8 DRAFT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41EC1A-4665-B74A-97AD-539ABE5F1D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226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background_officialState_v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382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057400"/>
            <a:ext cx="8229600" cy="406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72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9800" y="6245225"/>
            <a:ext cx="38862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Presented by the California Public Utilities Commission - Communications Division 11/21/14 Version 1.8 DRAFT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16764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A689808-81F3-EF4D-B4E9-A78F2A7DB2C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4" Type="http://schemas.openxmlformats.org/officeDocument/2006/relationships/tags" Target="../tags/tag4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1.xml"/><Relationship Id="rId7" Type="http://schemas.openxmlformats.org/officeDocument/2006/relationships/image" Target="../media/image2.png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1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tags" Target="../tags/tag13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ags" Target="../tags/tag14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tags" Target="../tags/tag1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83820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200" b="1">
                <a:solidFill>
                  <a:srgbClr val="0000CC"/>
                </a:solidFill>
              </a:rPr>
              <a:t>Deaf and Disabled Telecommunications Program (DDTP)</a:t>
            </a:r>
          </a:p>
        </p:txBody>
      </p:sp>
      <p:sp>
        <p:nvSpPr>
          <p:cNvPr id="2051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2400" y="4191000"/>
            <a:ext cx="88392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1600" b="1"/>
              <a:t/>
            </a:r>
            <a:br>
              <a:rPr lang="en-US" sz="1600" b="1"/>
            </a:br>
            <a:r>
              <a:rPr lang="en-US" sz="2800" b="1"/>
              <a:t>Speech Generating Devices (SGD)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800" b="1"/>
              <a:t>Application Process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</a:pPr>
            <a:r>
              <a:rPr lang="en-US" sz="2400" b="1"/>
              <a:t>California Public Utilities Commission</a:t>
            </a:r>
            <a:endParaRPr lang="en-US" sz="1600" b="1"/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spcAft>
                <a:spcPct val="25000"/>
              </a:spcAft>
            </a:pPr>
            <a:r>
              <a:rPr lang="en-US" sz="1400" b="1"/>
              <a:t>April 21, 2015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spcAft>
                <a:spcPct val="25000"/>
              </a:spcAft>
            </a:pPr>
            <a:r>
              <a:rPr lang="en-US" sz="1400" b="1"/>
              <a:t>2:00 PM to 3:00 PM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spcAft>
                <a:spcPct val="25000"/>
              </a:spcAft>
            </a:pPr>
            <a:endParaRPr lang="en-US" sz="1400" b="1"/>
          </a:p>
        </p:txBody>
      </p:sp>
      <p:sp>
        <p:nvSpPr>
          <p:cNvPr id="2052" name="Rectangle 9" descr="Slide 1 - Speech Generating Devices (SGD) Application Process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624840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053" name="Picture 10" descr="PUC_ColorSeal_PowerPoin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757363"/>
            <a:ext cx="2438400" cy="243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667000" y="6245225"/>
            <a:ext cx="3886200" cy="476250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smtClean="0"/>
              <a:t>Presented by the California Public Utilities Commission - Communications Division</a:t>
            </a:r>
          </a:p>
        </p:txBody>
      </p:sp>
      <p:sp>
        <p:nvSpPr>
          <p:cNvPr id="133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66725" y="6162675"/>
            <a:ext cx="1676400" cy="476250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E55B2E8-DF22-6745-9D36-8B92769AE886}" type="slidenum">
              <a:rPr lang="en-US"/>
              <a:pPr eaLnBrk="1" hangingPunct="1"/>
              <a:t>1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How do I apply?</a:t>
            </a:r>
            <a:br>
              <a:rPr lang="en-US">
                <a:latin typeface="Arial" charset="0"/>
              </a:rPr>
            </a:br>
            <a:endParaRPr lang="en-US">
              <a:latin typeface="Arial" charset="0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The DDTP SGD application can be downloaded by searching for </a:t>
            </a:r>
            <a:r>
              <a:rPr lang="ja-JP" altLang="en-US">
                <a:latin typeface="Arial" charset="0"/>
              </a:rPr>
              <a:t>“</a:t>
            </a:r>
            <a:r>
              <a:rPr lang="en-US">
                <a:latin typeface="Arial" charset="0"/>
              </a:rPr>
              <a:t>speech generating devices</a:t>
            </a:r>
            <a:r>
              <a:rPr lang="ja-JP" altLang="en-US">
                <a:latin typeface="Arial" charset="0"/>
              </a:rPr>
              <a:t>”</a:t>
            </a:r>
            <a:r>
              <a:rPr lang="en-US">
                <a:latin typeface="Arial" charset="0"/>
              </a:rPr>
              <a:t> at  www.cpuc.ca.gov.</a:t>
            </a:r>
          </a:p>
          <a:p>
            <a:pPr eaLnBrk="1" hangingPunct="1"/>
            <a:r>
              <a:rPr lang="en-US">
                <a:latin typeface="Arial" charset="0"/>
              </a:rPr>
              <a:t>Print out the application and complete all applicable fields working with an SLP and SGD vendor as appropriate.</a:t>
            </a:r>
          </a:p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smtClean="0"/>
              <a:t>Presented by the California Public Utilities Commission - Communications Division</a:t>
            </a:r>
          </a:p>
        </p:txBody>
      </p:sp>
      <p:sp>
        <p:nvSpPr>
          <p:cNvPr id="22533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66899909-3F36-C34A-964C-9423537899BD}" type="slidenum">
              <a:rPr lang="en-US"/>
              <a:pPr eaLnBrk="1" hangingPunct="1"/>
              <a:t>10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How do I apply?</a:t>
            </a:r>
            <a:br>
              <a:rPr lang="en-US">
                <a:latin typeface="Arial" charset="0"/>
              </a:rPr>
            </a:br>
            <a:r>
              <a:rPr lang="en-US" sz="2000">
                <a:latin typeface="Arial" charset="0"/>
              </a:rPr>
              <a:t>(First Step)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500">
                <a:latin typeface="Arial" charset="0"/>
              </a:rPr>
              <a:t>What do I need to do before completing this application?</a:t>
            </a:r>
          </a:p>
          <a:p>
            <a:pPr marL="971550" lvl="1" indent="-514350" eaLnBrk="1" hangingPunct="1">
              <a:lnSpc>
                <a:spcPct val="80000"/>
              </a:lnSpc>
              <a:buFontTx/>
              <a:buAutoNum type="arabicPeriod"/>
            </a:pPr>
            <a:r>
              <a:rPr lang="en-US" sz="2200">
                <a:latin typeface="Arial" charset="0"/>
              </a:rPr>
              <a:t>Obtain a written evaluation report from an SLP.</a:t>
            </a:r>
          </a:p>
          <a:p>
            <a:pPr eaLnBrk="1" hangingPunct="1">
              <a:lnSpc>
                <a:spcPct val="80000"/>
              </a:lnSpc>
            </a:pPr>
            <a:endParaRPr lang="en-US" sz="250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500">
                <a:latin typeface="Arial" charset="0"/>
              </a:rPr>
              <a:t>Next Steps:</a:t>
            </a:r>
          </a:p>
          <a:p>
            <a:pPr marL="971550" lvl="1" indent="-514350" eaLnBrk="1" hangingPunct="1">
              <a:lnSpc>
                <a:spcPct val="80000"/>
              </a:lnSpc>
              <a:buFontTx/>
              <a:buAutoNum type="arabicPeriod"/>
            </a:pPr>
            <a:r>
              <a:rPr lang="en-US" sz="2200">
                <a:latin typeface="Arial" charset="0"/>
              </a:rPr>
              <a:t>Work with SLP and SGD vendor to complete SGD application package, including identifying applicable public and private insurance.</a:t>
            </a:r>
          </a:p>
          <a:p>
            <a:pPr marL="971550" lvl="1" indent="-514350" eaLnBrk="1" hangingPunct="1">
              <a:lnSpc>
                <a:spcPct val="80000"/>
              </a:lnSpc>
              <a:buFontTx/>
              <a:buAutoNum type="arabicPeriod"/>
            </a:pPr>
            <a:r>
              <a:rPr lang="en-US" sz="2200">
                <a:latin typeface="Arial" charset="0"/>
              </a:rPr>
              <a:t>SGD vendor approved by the CPUC provides quote for SLP-recommended SGD.</a:t>
            </a:r>
          </a:p>
          <a:p>
            <a:pPr marL="971550" lvl="1" indent="-514350" eaLnBrk="1" hangingPunct="1">
              <a:lnSpc>
                <a:spcPct val="80000"/>
              </a:lnSpc>
              <a:buFontTx/>
              <a:buAutoNum type="arabicPeriod"/>
            </a:pPr>
            <a:r>
              <a:rPr lang="en-US" sz="2200">
                <a:latin typeface="Arial" charset="0"/>
              </a:rPr>
              <a:t>Identify unfunded amount requested from the DDTP.</a:t>
            </a:r>
          </a:p>
          <a:p>
            <a:pPr eaLnBrk="1" hangingPunct="1">
              <a:lnSpc>
                <a:spcPct val="80000"/>
              </a:lnSpc>
            </a:pPr>
            <a:endParaRPr lang="en-US" sz="2500">
              <a:latin typeface="Arial" charset="0"/>
            </a:endParaRPr>
          </a:p>
        </p:txBody>
      </p:sp>
      <p:sp>
        <p:nvSpPr>
          <p:cNvPr id="23556" name="Footer Placeholder 3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smtClean="0"/>
              <a:t>Presented by the California Public Utilities Commission - Communications Division</a:t>
            </a:r>
          </a:p>
        </p:txBody>
      </p:sp>
      <p:sp>
        <p:nvSpPr>
          <p:cNvPr id="23557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29FC4661-9378-CD44-B69A-86058FA5B8F8}" type="slidenum">
              <a:rPr lang="en-US"/>
              <a:pPr eaLnBrk="1" hangingPunct="1"/>
              <a:t>11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How do I apply?</a:t>
            </a:r>
            <a:br>
              <a:rPr lang="en-US">
                <a:latin typeface="Arial" charset="0"/>
              </a:rPr>
            </a:br>
            <a:r>
              <a:rPr lang="en-US" sz="2000">
                <a:latin typeface="Arial" charset="0"/>
              </a:rPr>
              <a:t>(Completing Application-Details)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500">
                <a:latin typeface="Arial" charset="0"/>
              </a:rPr>
              <a:t>Completing and submitting the DDTP SGD Application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>
                <a:latin typeface="Arial" charset="0"/>
              </a:rPr>
              <a:t>The application contains eight sections, five of which are to be completed by the applicant working with SLP and SGD vendor as required: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900">
                <a:latin typeface="Arial" charset="0"/>
              </a:rPr>
              <a:t>Sections 1-3: Requires applicant/guardian and SLP signature.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900">
                <a:latin typeface="Arial" charset="0"/>
              </a:rPr>
              <a:t>Section 4: Requires identification of who is responsible for set-up of the SGD and related equipment.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900">
                <a:latin typeface="Arial" charset="0"/>
              </a:rPr>
              <a:t>Section 5:  Requires signature of applicant/guardian identifying the amount of funds requested from the DDTP.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900">
                <a:latin typeface="Arial" charset="0"/>
              </a:rPr>
              <a:t>Also submit </a:t>
            </a:r>
            <a:r>
              <a:rPr lang="ja-JP" altLang="en-US" sz="1900">
                <a:latin typeface="Arial" charset="0"/>
              </a:rPr>
              <a:t>“</a:t>
            </a:r>
            <a:r>
              <a:rPr lang="en-US" sz="1900">
                <a:latin typeface="Arial" charset="0"/>
              </a:rPr>
              <a:t>Authorization for Release of Information</a:t>
            </a:r>
            <a:r>
              <a:rPr lang="ja-JP" altLang="en-US" sz="1900">
                <a:latin typeface="Arial" charset="0"/>
              </a:rPr>
              <a:t>”</a:t>
            </a:r>
            <a:r>
              <a:rPr lang="en-US" sz="1900">
                <a:latin typeface="Arial" charset="0"/>
              </a:rPr>
              <a:t> letter and </a:t>
            </a:r>
            <a:r>
              <a:rPr lang="ja-JP" altLang="en-US" sz="1900">
                <a:latin typeface="Arial" charset="0"/>
              </a:rPr>
              <a:t>“</a:t>
            </a:r>
            <a:r>
              <a:rPr lang="en-US" sz="1900">
                <a:latin typeface="Arial" charset="0"/>
              </a:rPr>
              <a:t>Release Letter to SGD Provider/Manufacturer</a:t>
            </a:r>
            <a:r>
              <a:rPr lang="ja-JP" altLang="en-US" sz="1900">
                <a:latin typeface="Arial" charset="0"/>
              </a:rPr>
              <a:t>”</a:t>
            </a:r>
            <a:r>
              <a:rPr lang="en-US" sz="1900">
                <a:latin typeface="Arial" charset="0"/>
              </a:rPr>
              <a:t> to SGD provider. </a:t>
            </a:r>
          </a:p>
          <a:p>
            <a:pPr lvl="1" eaLnBrk="1" hangingPunct="1">
              <a:lnSpc>
                <a:spcPct val="80000"/>
              </a:lnSpc>
            </a:pPr>
            <a:endParaRPr lang="en-US" sz="2200">
              <a:latin typeface="Arial" charset="0"/>
            </a:endParaRP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smtClean="0"/>
              <a:t>Presented by the California Public Utilities Commission - Communications Division</a:t>
            </a:r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BA08BF1-A4A9-9842-9086-5FFBB4410C64}" type="slidenum">
              <a:rPr lang="en-US"/>
              <a:pPr eaLnBrk="1" hangingPunct="1"/>
              <a:t>12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How do I apply?</a:t>
            </a:r>
            <a:br>
              <a:rPr lang="en-US">
                <a:latin typeface="Arial" charset="0"/>
              </a:rPr>
            </a:br>
            <a:r>
              <a:rPr lang="en-US" sz="2000">
                <a:latin typeface="Arial" charset="0"/>
              </a:rPr>
              <a:t>(Submitting the Application)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Where should I send the completed application to?</a:t>
            </a:r>
          </a:p>
          <a:p>
            <a:pPr marL="800100" lvl="2" indent="0" eaLnBrk="1" hangingPunct="1">
              <a:buFontTx/>
              <a:buNone/>
            </a:pPr>
            <a:r>
              <a:rPr lang="en-US">
                <a:latin typeface="Arial" charset="0"/>
              </a:rPr>
              <a:t>California Public Utilities Commission</a:t>
            </a:r>
          </a:p>
          <a:p>
            <a:pPr marL="800100" lvl="2" indent="0" eaLnBrk="1" hangingPunct="1">
              <a:buFontTx/>
              <a:buNone/>
            </a:pPr>
            <a:r>
              <a:rPr lang="en-US">
                <a:latin typeface="Arial" charset="0"/>
              </a:rPr>
              <a:t>Attn: DDTP Speech Generating Device Application</a:t>
            </a:r>
          </a:p>
          <a:p>
            <a:pPr marL="800100" lvl="2" indent="0" eaLnBrk="1" hangingPunct="1">
              <a:buFontTx/>
              <a:buNone/>
            </a:pPr>
            <a:r>
              <a:rPr lang="en-US">
                <a:latin typeface="Arial" charset="0"/>
              </a:rPr>
              <a:t>Communications Division</a:t>
            </a:r>
          </a:p>
          <a:p>
            <a:pPr marL="800100" lvl="2" indent="0" eaLnBrk="1" hangingPunct="1">
              <a:buFontTx/>
              <a:buNone/>
            </a:pPr>
            <a:r>
              <a:rPr lang="en-US">
                <a:latin typeface="Arial" charset="0"/>
              </a:rPr>
              <a:t>505 Van Ness Ave.</a:t>
            </a:r>
          </a:p>
          <a:p>
            <a:pPr marL="800100" lvl="2" indent="0" eaLnBrk="1" hangingPunct="1">
              <a:buFontTx/>
              <a:buNone/>
            </a:pPr>
            <a:r>
              <a:rPr lang="en-US">
                <a:latin typeface="Arial" charset="0"/>
              </a:rPr>
              <a:t>San Francisco, CA 94102</a:t>
            </a:r>
          </a:p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smtClean="0"/>
              <a:t>Presented by the California Public Utilities Commission - Communications Division</a:t>
            </a:r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648FA2D4-3E7E-6E48-893F-ED5A578CC91F}" type="slidenum">
              <a:rPr lang="en-US"/>
              <a:pPr eaLnBrk="1" hangingPunct="1"/>
              <a:t>13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How do I apply?</a:t>
            </a:r>
            <a:br>
              <a:rPr lang="en-US">
                <a:latin typeface="Arial" charset="0"/>
              </a:rPr>
            </a:br>
            <a:r>
              <a:rPr lang="en-US" sz="2000">
                <a:latin typeface="Arial" charset="0"/>
              </a:rPr>
              <a:t>(Additional Documents Required and Checking on Status)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What should I do after I have submitted the DDTP SGD Application?</a:t>
            </a:r>
          </a:p>
          <a:p>
            <a:pPr marL="971550" lvl="1" indent="-514350" eaLnBrk="1" hangingPunct="1">
              <a:buFontTx/>
              <a:buAutoNum type="arabicPeriod"/>
            </a:pPr>
            <a:r>
              <a:rPr lang="en-US">
                <a:latin typeface="Arial" charset="0"/>
              </a:rPr>
              <a:t>Check your mailbox for application receipt Acknowledgement Letter from CPUC.  </a:t>
            </a:r>
          </a:p>
          <a:p>
            <a:pPr marL="971550" lvl="1" indent="-514350" eaLnBrk="1" hangingPunct="1">
              <a:buFontTx/>
              <a:buAutoNum type="arabicPeriod"/>
            </a:pPr>
            <a:r>
              <a:rPr lang="en-US">
                <a:latin typeface="Arial" charset="0"/>
              </a:rPr>
              <a:t>After approval, coordinate delivery and set-up of SGD with SLP, SGD provider, or others as necessary. </a:t>
            </a:r>
          </a:p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smtClean="0"/>
              <a:t>Presented by the California Public Utilities Commission - Communications Division</a:t>
            </a:r>
          </a:p>
        </p:txBody>
      </p:sp>
      <p:sp>
        <p:nvSpPr>
          <p:cNvPr id="26629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51A8687-7397-5E40-8A57-F09CDD8ADB51}" type="slidenum">
              <a:rPr lang="en-US"/>
              <a:pPr eaLnBrk="1" hangingPunct="1"/>
              <a:t>14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How do I apply?</a:t>
            </a:r>
            <a:br>
              <a:rPr lang="en-US">
                <a:latin typeface="Arial" charset="0"/>
              </a:rPr>
            </a:br>
            <a:r>
              <a:rPr lang="en-US" sz="2000">
                <a:latin typeface="Arial" charset="0"/>
              </a:rPr>
              <a:t>(Questions)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n-ea"/>
              </a:rPr>
              <a:t>Who do I contact if I have questions?</a:t>
            </a:r>
          </a:p>
          <a:p>
            <a:pPr lvl="1" eaLnBrk="1" hangingPunct="1">
              <a:defRPr/>
            </a:pPr>
            <a:r>
              <a:rPr lang="en-US" dirty="0" smtClean="0"/>
              <a:t>For any questions concerning your application, please call 800-900-3985, or send an email to: </a:t>
            </a:r>
          </a:p>
          <a:p>
            <a:pPr marL="457200" lvl="1" indent="0" eaLnBrk="1" hangingPunct="1">
              <a:buFontTx/>
              <a:buNone/>
              <a:defRPr/>
            </a:pPr>
            <a:r>
              <a:rPr lang="en-US" dirty="0"/>
              <a:t>	</a:t>
            </a:r>
            <a:r>
              <a:rPr lang="en-US" dirty="0" smtClean="0"/>
              <a:t>ddtp-sgd-application@cpuc.ca.gov. </a:t>
            </a:r>
            <a:endParaRPr lang="en-US" dirty="0"/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smtClean="0"/>
              <a:t>Presented by the California Public Utilities Commission - Communications Division</a:t>
            </a:r>
          </a:p>
        </p:txBody>
      </p:sp>
      <p:sp>
        <p:nvSpPr>
          <p:cNvPr id="27653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8EFDE106-3D1B-044A-851B-D863E4036155}" type="slidenum">
              <a:rPr lang="en-US"/>
              <a:pPr eaLnBrk="1" hangingPunct="1"/>
              <a:t>15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>
                <a:latin typeface="Arial" charset="0"/>
              </a:rPr>
              <a:t/>
            </a:r>
            <a:br>
              <a:rPr lang="en-US" sz="4000">
                <a:latin typeface="Arial" charset="0"/>
              </a:rPr>
            </a:br>
            <a:r>
              <a:rPr lang="en-US" sz="4000">
                <a:latin typeface="Arial" charset="0"/>
              </a:rPr>
              <a:t>How many DDTP SGD applications has the CPUC received thus far?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  <a:p>
            <a:pPr eaLnBrk="1" hangingPunct="1"/>
            <a:r>
              <a:rPr lang="en-US">
                <a:latin typeface="Arial" charset="0"/>
              </a:rPr>
              <a:t>To date, CPUC received 66 SGD applications and approved over 56 SGD applications.</a:t>
            </a:r>
          </a:p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smtClean="0"/>
              <a:t>Presented by the California Public Utilities Commission - Communications Division</a:t>
            </a:r>
          </a:p>
        </p:txBody>
      </p:sp>
      <p:sp>
        <p:nvSpPr>
          <p:cNvPr id="28677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0532B0EF-311D-3847-886C-3D2009AA49F6}" type="slidenum">
              <a:rPr lang="en-US"/>
              <a:pPr eaLnBrk="1" hangingPunct="1"/>
              <a:t>16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>
                <a:latin typeface="Arial" charset="0"/>
              </a:rPr>
              <a:t>What other equipment and services does the DDTP provide?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eaLnBrk="1" hangingPunct="1">
              <a:defRPr/>
            </a:pPr>
            <a:r>
              <a:rPr lang="en-US" dirty="0" smtClean="0">
                <a:ea typeface="+mn-ea"/>
              </a:rPr>
              <a:t>DDTP serves people who are challenged using a standard telephone because of difficulty seeing, hearing, speaking, moving, or remembering.</a:t>
            </a:r>
          </a:p>
          <a:p>
            <a:pPr eaLnBrk="1" hangingPunct="1">
              <a:defRPr/>
            </a:pPr>
            <a:r>
              <a:rPr lang="en-US" dirty="0" smtClean="0">
                <a:ea typeface="+mn-ea"/>
              </a:rPr>
              <a:t>Access to assistive telecommunications devices, Relay, and DDTP equipment provides persons with disabilities ongoing access to the telecommunications network, including 911 and other services in the event of an emergency.</a:t>
            </a:r>
          </a:p>
          <a:p>
            <a:pPr eaLnBrk="1" hangingPunct="1">
              <a:defRPr/>
            </a:pPr>
            <a:r>
              <a:rPr lang="en-US" dirty="0" smtClean="0">
                <a:ea typeface="+mn-ea"/>
              </a:rPr>
              <a:t>Without these specialized devices and services, these individuals may have no other means to access 911 and emergency services, or to make medical and other safety-impacting calls, since they are unable to use a standard telephone.</a:t>
            </a:r>
          </a:p>
          <a:p>
            <a:pPr eaLnBrk="1" hangingPunct="1">
              <a:defRPr/>
            </a:pPr>
            <a:r>
              <a:rPr lang="en-US" dirty="0" smtClean="0">
                <a:ea typeface="+mn-ea"/>
              </a:rPr>
              <a:t>CRS enables persons who are deaf, hearing impaired, or speech-disabled to make medical and other safety-impacting calls.  CRS includes visually-assisted speech-to-speech service.</a:t>
            </a:r>
          </a:p>
          <a:p>
            <a:pPr marL="0" indent="0" eaLnBrk="1" hangingPunct="1">
              <a:buFontTx/>
              <a:buNone/>
              <a:defRPr/>
            </a:pPr>
            <a:endParaRPr lang="en-US" dirty="0">
              <a:ea typeface="+mn-ea"/>
            </a:endParaRP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smtClean="0"/>
              <a:t>Presented by the California Public Utilities Commission - Communications Division</a:t>
            </a: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C770D1E-E883-FD48-A5C1-08C2F0FCCB22}" type="slidenum">
              <a:rPr lang="en-US"/>
              <a:pPr eaLnBrk="1" hangingPunct="1"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Thank You!</a:t>
            </a:r>
          </a:p>
        </p:txBody>
      </p:sp>
      <p:sp>
        <p:nvSpPr>
          <p:cNvPr id="1945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Any Questions?</a:t>
            </a:r>
          </a:p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smtClean="0"/>
              <a:t>Presented by the California Public Utilities Commission - Communications Division</a:t>
            </a:r>
          </a:p>
        </p:txBody>
      </p:sp>
      <p:sp>
        <p:nvSpPr>
          <p:cNvPr id="30725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DB5F1019-327A-4C45-811D-1DE1D974A3CD}" type="slidenum">
              <a:rPr lang="en-US"/>
              <a:pPr eaLnBrk="1" hangingPunct="1"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DDTP SGD Distribution Overview</a:t>
            </a:r>
            <a:endParaRPr lang="en-US" dirty="0"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 smtClean="0">
                <a:ea typeface="+mn-ea"/>
              </a:rPr>
              <a:t>What equipment is covered?</a:t>
            </a:r>
          </a:p>
          <a:p>
            <a:pPr lvl="1" eaLnBrk="1" hangingPunct="1">
              <a:defRPr/>
            </a:pPr>
            <a:r>
              <a:rPr lang="en-US" dirty="0" smtClean="0"/>
              <a:t>Devices identified as durable medical equipment by the United States Department of Health and Human Services.  </a:t>
            </a:r>
          </a:p>
          <a:p>
            <a:pPr eaLnBrk="1" hangingPunct="1">
              <a:defRPr/>
            </a:pPr>
            <a:r>
              <a:rPr lang="en-US" dirty="0" smtClean="0">
                <a:ea typeface="+mn-ea"/>
              </a:rPr>
              <a:t>Who can apply?</a:t>
            </a:r>
          </a:p>
          <a:p>
            <a:pPr lvl="1" eaLnBrk="1" hangingPunct="1">
              <a:defRPr/>
            </a:pPr>
            <a:r>
              <a:rPr lang="en-US" dirty="0" smtClean="0"/>
              <a:t>California residents that have been evaluated by a speech language pathologist (SLP) and prescribed an SGD by a licensed physician or other medical professional. </a:t>
            </a:r>
          </a:p>
          <a:p>
            <a:pPr eaLnBrk="1" hangingPunct="1">
              <a:defRPr/>
            </a:pPr>
            <a:endParaRPr lang="en-US" dirty="0">
              <a:ea typeface="+mn-ea"/>
            </a:endParaRP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smtClean="0"/>
              <a:t>Presented by the California Public Utilities Commission - Communications Division</a:t>
            </a: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DCACCF7-8167-6441-9EA4-10FD4CD7C42B}" type="slidenum">
              <a:rPr lang="en-US"/>
              <a:pPr eaLnBrk="1" hangingPunct="1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DDTP SGD Distribution Overview</a:t>
            </a:r>
            <a:endParaRPr lang="en-US" dirty="0"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 smtClean="0">
                <a:ea typeface="+mn-ea"/>
              </a:rPr>
              <a:t>The DDTP is the funder of last resort, providing partial/full funding after any applicable public or private insurance. </a:t>
            </a:r>
          </a:p>
          <a:p>
            <a:pPr eaLnBrk="1" hangingPunct="1">
              <a:defRPr/>
            </a:pPr>
            <a:r>
              <a:rPr lang="en-US" dirty="0" smtClean="0">
                <a:ea typeface="+mn-ea"/>
              </a:rPr>
              <a:t>SGD equipment must be from a CPUC-approved SGD vendor for funding.</a:t>
            </a:r>
          </a:p>
          <a:p>
            <a:pPr eaLnBrk="1" hangingPunct="1">
              <a:defRPr/>
            </a:pPr>
            <a:r>
              <a:rPr lang="en-US" dirty="0" smtClean="0">
                <a:ea typeface="+mn-ea"/>
              </a:rPr>
              <a:t>Applicant is the end-user of the SGD.</a:t>
            </a:r>
          </a:p>
          <a:p>
            <a:pPr eaLnBrk="1" hangingPunct="1">
              <a:defRPr/>
            </a:pPr>
            <a:r>
              <a:rPr lang="en-US" dirty="0" smtClean="0">
                <a:ea typeface="+mn-ea"/>
              </a:rPr>
              <a:t>SGD application process is unique from other DDTP application processes.</a:t>
            </a:r>
          </a:p>
          <a:p>
            <a:pPr eaLnBrk="1" hangingPunct="1">
              <a:defRPr/>
            </a:pPr>
            <a:endParaRPr lang="en-US" dirty="0">
              <a:ea typeface="+mn-ea"/>
            </a:endParaRPr>
          </a:p>
        </p:txBody>
      </p:sp>
      <p:sp>
        <p:nvSpPr>
          <p:cNvPr id="15364" name="Footer Placeholder 3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smtClean="0"/>
              <a:t>Presented by the California Public Utilities Commission - Communications Division</a:t>
            </a:r>
          </a:p>
        </p:txBody>
      </p:sp>
      <p:sp>
        <p:nvSpPr>
          <p:cNvPr id="15365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68BDDDD2-7AB6-0845-B100-010B5387A831}" type="slidenum">
              <a:rPr lang="en-US"/>
              <a:pPr eaLnBrk="1" hangingPunct="1"/>
              <a:t>3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How did we get here?</a:t>
            </a:r>
            <a:br>
              <a:rPr lang="en-US">
                <a:latin typeface="Arial" charset="0"/>
              </a:rPr>
            </a:br>
            <a:r>
              <a:rPr lang="en-US" sz="2000">
                <a:latin typeface="Arial" charset="0"/>
              </a:rPr>
              <a:t>(Background and Legislation)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r>
              <a:rPr lang="en-US" dirty="0" smtClean="0">
                <a:ea typeface="+mn-ea"/>
              </a:rPr>
              <a:t>Assembly Bill (AB) 136 (Beall, Ch. 404) was signed by Governor Brown on October 2, 2011.</a:t>
            </a:r>
          </a:p>
          <a:p>
            <a:pPr lvl="1" eaLnBrk="1" hangingPunct="1">
              <a:defRPr/>
            </a:pPr>
            <a:r>
              <a:rPr lang="en-US" dirty="0" smtClean="0"/>
              <a:t>AB 136:</a:t>
            </a:r>
          </a:p>
          <a:p>
            <a:pPr lvl="2" eaLnBrk="1" hangingPunct="1">
              <a:defRPr/>
            </a:pPr>
            <a:r>
              <a:rPr lang="en-US" dirty="0" smtClean="0"/>
              <a:t>Amends Public Utilities (P.U.) Code 2881 to add Speech Language Pathologists (SLPs) to the list of DDTP certifying agents.</a:t>
            </a:r>
          </a:p>
          <a:p>
            <a:pPr lvl="2" eaLnBrk="1" hangingPunct="1">
              <a:defRPr/>
            </a:pPr>
            <a:r>
              <a:rPr lang="en-US" dirty="0" smtClean="0"/>
              <a:t>Expands DDTP to include SGDs.</a:t>
            </a:r>
          </a:p>
          <a:p>
            <a:pPr lvl="2" eaLnBrk="1" hangingPunct="1">
              <a:defRPr/>
            </a:pPr>
            <a:r>
              <a:rPr lang="en-US" dirty="0" smtClean="0"/>
              <a:t>Requires the DDTP to be the funder of last resort for SGDs after applicable public and private insurance.</a:t>
            </a:r>
          </a:p>
          <a:p>
            <a:pPr lvl="2" eaLnBrk="1" hangingPunct="1">
              <a:defRPr/>
            </a:pPr>
            <a:r>
              <a:rPr lang="en-US" dirty="0" smtClean="0"/>
              <a:t>Directs the California Public Utilities Commission (CPUC) to establish SGD implementation rules by January 01, 2014.</a:t>
            </a:r>
          </a:p>
          <a:p>
            <a:pPr eaLnBrk="1" hangingPunct="1">
              <a:defRPr/>
            </a:pPr>
            <a:endParaRPr lang="en-US" dirty="0">
              <a:ea typeface="+mn-ea"/>
            </a:endParaRPr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smtClean="0"/>
              <a:t>Presented by the California Public Utilities Commission - Communications Division</a:t>
            </a: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BF97F07-6C04-EA49-9DD7-64F5C8FBED88}" type="slidenum">
              <a:rPr lang="en-US"/>
              <a:pPr eaLnBrk="1" hangingPunct="1"/>
              <a:t>4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How did we get here?</a:t>
            </a:r>
            <a:br>
              <a:rPr lang="en-US">
                <a:latin typeface="Arial" charset="0"/>
              </a:rPr>
            </a:br>
            <a:r>
              <a:rPr lang="en-US" sz="2000">
                <a:latin typeface="Arial" charset="0"/>
              </a:rPr>
              <a:t>(CPUC Implementation)</a:t>
            </a:r>
            <a:endParaRPr lang="en-US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dirty="0" smtClean="0">
                <a:ea typeface="+mn-ea"/>
              </a:rPr>
              <a:t>Implementation of AB 136</a:t>
            </a:r>
          </a:p>
          <a:p>
            <a:pPr lvl="1" eaLnBrk="1" hangingPunct="1">
              <a:defRPr/>
            </a:pPr>
            <a:r>
              <a:rPr lang="en-US" dirty="0" smtClean="0"/>
              <a:t>CPUC opened rulemaking (R. 13-03-008; March 2013) to implement AB 136.</a:t>
            </a:r>
          </a:p>
          <a:p>
            <a:pPr lvl="1" eaLnBrk="1" hangingPunct="1">
              <a:defRPr/>
            </a:pPr>
            <a:r>
              <a:rPr lang="en-US" dirty="0" smtClean="0"/>
              <a:t>SGD rules in place by January 2014 pursuant to AB 136 (Ch. 404, 2011) and CPUC D. 13-12-054 (Dec. 2013):</a:t>
            </a:r>
          </a:p>
          <a:p>
            <a:pPr lvl="2" eaLnBrk="1" hangingPunct="1">
              <a:defRPr/>
            </a:pPr>
            <a:r>
              <a:rPr lang="en-US" dirty="0" smtClean="0"/>
              <a:t>Rules for SGDs that are durable medical equipment (DME) can be found in Attachment A (D</a:t>
            </a:r>
            <a:r>
              <a:rPr lang="en-US" dirty="0"/>
              <a:t>. </a:t>
            </a:r>
            <a:r>
              <a:rPr lang="en-US" dirty="0" smtClean="0"/>
              <a:t>13-12-054).</a:t>
            </a:r>
          </a:p>
          <a:p>
            <a:pPr lvl="2" eaLnBrk="1" hangingPunct="1">
              <a:defRPr/>
            </a:pPr>
            <a:r>
              <a:rPr lang="en-US" dirty="0" smtClean="0"/>
              <a:t>Rules for SGDs that are supplemental telecommunications equipment (STE) e.g., tablets can be found in Attachment B </a:t>
            </a:r>
            <a:r>
              <a:rPr lang="en-US" dirty="0"/>
              <a:t>(D. 13-12-054</a:t>
            </a:r>
            <a:r>
              <a:rPr lang="en-US" dirty="0" smtClean="0"/>
              <a:t>).</a:t>
            </a:r>
          </a:p>
          <a:p>
            <a:pPr lvl="2" eaLnBrk="1" hangingPunct="1">
              <a:defRPr/>
            </a:pPr>
            <a:r>
              <a:rPr lang="en-US" dirty="0" smtClean="0"/>
              <a:t>R. 13-03-008 (</a:t>
            </a:r>
            <a:r>
              <a:rPr lang="en-US" dirty="0" err="1" smtClean="0"/>
              <a:t>Ph</a:t>
            </a:r>
            <a:r>
              <a:rPr lang="en-US" dirty="0" smtClean="0"/>
              <a:t> II) remains open to address additional implementation issues.</a:t>
            </a:r>
          </a:p>
          <a:p>
            <a:pPr lvl="1" eaLnBrk="1" hangingPunct="1">
              <a:defRPr/>
            </a:pPr>
            <a:endParaRPr lang="en-US" dirty="0"/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smtClean="0"/>
              <a:t>Presented by the California Public Utilities Commission - Communications Division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FB3553BE-18AE-FF4C-8F05-04FAE67542A9}" type="slidenum">
              <a:rPr lang="en-US"/>
              <a:pPr eaLnBrk="1" hangingPunct="1"/>
              <a:t>5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How did we get here?</a:t>
            </a:r>
            <a:br>
              <a:rPr lang="en-US">
                <a:latin typeface="Arial" charset="0"/>
              </a:rPr>
            </a:br>
            <a:r>
              <a:rPr lang="en-US" sz="2000">
                <a:latin typeface="Arial" charset="0"/>
              </a:rPr>
              <a:t>(Implementation-Public Input)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Implementation of AB 136</a:t>
            </a:r>
          </a:p>
          <a:p>
            <a:pPr lvl="1" eaLnBrk="1" hangingPunct="1"/>
            <a:r>
              <a:rPr lang="en-US">
                <a:latin typeface="Arial" charset="0"/>
              </a:rPr>
              <a:t>Prior to and throughout the rulemaking process, the CPUC sought public comments from SGD users, SLPs, and SGD providers.</a:t>
            </a:r>
          </a:p>
          <a:p>
            <a:pPr lvl="2" eaLnBrk="1" hangingPunct="1"/>
            <a:r>
              <a:rPr lang="en-US">
                <a:latin typeface="Arial" charset="0"/>
              </a:rPr>
              <a:t>SGD forums held in Northern and Southern California in January 2013.</a:t>
            </a:r>
          </a:p>
          <a:p>
            <a:pPr lvl="2" eaLnBrk="1" hangingPunct="1"/>
            <a:r>
              <a:rPr lang="en-US">
                <a:latin typeface="Arial" charset="0"/>
              </a:rPr>
              <a:t>Five working groups held during May and June 2013.</a:t>
            </a:r>
          </a:p>
          <a:p>
            <a:pPr lvl="2" eaLnBrk="1" hangingPunct="1"/>
            <a:r>
              <a:rPr lang="en-US">
                <a:latin typeface="Arial" charset="0"/>
              </a:rPr>
              <a:t>SGD workshop held in April 2014. </a:t>
            </a:r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smtClean="0"/>
              <a:t>Presented by the California Public Utilities Commission - Communications Division</a:t>
            </a: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F47DB84-8FAC-934B-83C7-01F478EEBBE3}" type="slidenum">
              <a:rPr lang="en-US"/>
              <a:pPr eaLnBrk="1" hangingPunct="1"/>
              <a:t>6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What SGD equipment is funded?</a:t>
            </a:r>
            <a:endParaRPr lang="en-US" dirty="0"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dirty="0" smtClean="0">
                <a:ea typeface="+mn-ea"/>
              </a:rPr>
              <a:t>The DDTP funds SGDs (including the device, accessories, mounting system, and telecommunications component) recommended by an SLP that are durable medical equipment (DME).</a:t>
            </a:r>
          </a:p>
          <a:p>
            <a:pPr eaLnBrk="1" hangingPunct="1">
              <a:defRPr/>
            </a:pPr>
            <a:r>
              <a:rPr lang="en-US" dirty="0" smtClean="0">
                <a:ea typeface="+mn-ea"/>
              </a:rPr>
              <a:t>Non-DME SGDs or Supplemental Telecommunications Equipment (STE) is anticipated to be initially distributed separately through a pilot.</a:t>
            </a:r>
          </a:p>
          <a:p>
            <a:pPr eaLnBrk="1" hangingPunct="1">
              <a:defRPr/>
            </a:pPr>
            <a:r>
              <a:rPr lang="en-US" dirty="0">
                <a:ea typeface="+mn-ea"/>
              </a:rPr>
              <a:t>This STE </a:t>
            </a:r>
            <a:r>
              <a:rPr lang="en-US" dirty="0" smtClean="0">
                <a:ea typeface="+mn-ea"/>
              </a:rPr>
              <a:t>or </a:t>
            </a:r>
            <a:r>
              <a:rPr lang="en-US" dirty="0">
                <a:ea typeface="+mn-ea"/>
              </a:rPr>
              <a:t>SGD </a:t>
            </a:r>
            <a:r>
              <a:rPr lang="en-US" dirty="0" smtClean="0">
                <a:ea typeface="+mn-ea"/>
              </a:rPr>
              <a:t>Tablet Pilot is anticipated to be underway by the second quarter of 2015.</a:t>
            </a:r>
          </a:p>
          <a:p>
            <a:pPr eaLnBrk="1" hangingPunct="1">
              <a:defRPr/>
            </a:pPr>
            <a:endParaRPr lang="en-US" dirty="0">
              <a:ea typeface="+mn-ea"/>
            </a:endParaRPr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smtClean="0"/>
              <a:t>Presented by the California Public Utilities Commission - Communications Division</a:t>
            </a:r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C966A223-60B7-9247-8FE1-0F9F45F62213}" type="slidenum">
              <a:rPr lang="en-US"/>
              <a:pPr eaLnBrk="1" hangingPunct="1"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Who are the SGD vendors?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000">
                <a:latin typeface="Arial" charset="0"/>
              </a:rPr>
              <a:t>SGD vendors currently approved to provide equipment through the DDTP as providers of last resort: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</a:rPr>
              <a:t>Attainment Company, Inc.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</a:rPr>
              <a:t>Dynavox Systems LLC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</a:rPr>
              <a:t>Forbes Rehab Services, Inc.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</a:rPr>
              <a:t>LC Technologies, Inc.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</a:rPr>
              <a:t>Lingraphicare America, Inc.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</a:rPr>
              <a:t>PRC (Prentke Romich Co. – including Saltillo)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</a:rPr>
              <a:t>Tobii/ATI (Assistive Technology, Inc.)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>
                <a:latin typeface="Arial" charset="0"/>
              </a:rPr>
              <a:t>Words+ Inc.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>
                <a:latin typeface="Arial" charset="0"/>
              </a:rPr>
              <a:t>Current SGD vendors and SGD equipment provided are posted on CPUC website: (http://www.cpuc.ca.gov/PUC/hottopics/2Telco/140131_sgp.htm).</a:t>
            </a:r>
          </a:p>
          <a:p>
            <a:pPr eaLnBrk="1" hangingPunct="1">
              <a:lnSpc>
                <a:spcPct val="80000"/>
              </a:lnSpc>
            </a:pPr>
            <a:endParaRPr lang="en-US" sz="2000">
              <a:latin typeface="Arial" charset="0"/>
            </a:endParaRPr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smtClean="0"/>
              <a:t>Presented by the California Public Utilities Commission - Communications Division</a:t>
            </a:r>
          </a:p>
        </p:txBody>
      </p:sp>
      <p:sp>
        <p:nvSpPr>
          <p:cNvPr id="20485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409AAD8F-7EC2-9D4B-BDD5-535474F9E447}" type="slidenum">
              <a:rPr lang="en-US"/>
              <a:pPr eaLnBrk="1" hangingPunct="1"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Who is eligible?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000">
                <a:latin typeface="Arial" charset="0"/>
              </a:rPr>
              <a:t>California residents: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>
                <a:latin typeface="Arial" charset="0"/>
              </a:rPr>
              <a:t>requiring an SGD for access to, and use of, the telephone network who have been assessed by an SLP; and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>
                <a:latin typeface="Arial" charset="0"/>
              </a:rPr>
              <a:t>whose SGD expenses that are not otherwise covered by public (e.g., Medicare and Medi-Cal) or private insurance.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200">
                <a:latin typeface="Arial" charset="0"/>
              </a:rPr>
              <a:t>For example, if an applicant</a:t>
            </a:r>
            <a:r>
              <a:rPr lang="ja-JP" altLang="en-US" sz="2200">
                <a:latin typeface="Arial" charset="0"/>
              </a:rPr>
              <a:t>’</a:t>
            </a:r>
            <a:r>
              <a:rPr lang="en-US" sz="2200">
                <a:latin typeface="Arial" charset="0"/>
              </a:rPr>
              <a:t>s only available source of funding is Medicare, and Medicare covers 80% of the cost for an SGD, the applicant may apply to the CPUC</a:t>
            </a:r>
            <a:r>
              <a:rPr lang="ja-JP" altLang="en-US" sz="2200">
                <a:latin typeface="Arial" charset="0"/>
              </a:rPr>
              <a:t>’</a:t>
            </a:r>
            <a:r>
              <a:rPr lang="en-US" sz="2200">
                <a:latin typeface="Arial" charset="0"/>
              </a:rPr>
              <a:t>s DDTP for funding of the remaining 20%. </a:t>
            </a:r>
          </a:p>
          <a:p>
            <a:pPr eaLnBrk="1" hangingPunct="1">
              <a:lnSpc>
                <a:spcPct val="80000"/>
              </a:lnSpc>
            </a:pPr>
            <a:endParaRPr lang="en-US" sz="3000">
              <a:latin typeface="Arial" charset="0"/>
            </a:endParaRPr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en-US" smtClean="0"/>
              <a:t>Presented by the California Public Utilities Commission - Communications Division</a:t>
            </a: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967E84C-D080-B347-9658-07766396A06E}" type="slidenum">
              <a:rPr lang="en-US"/>
              <a:pPr eaLnBrk="1" hangingPunct="1"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TITLE" val="Speech Generating Devices (SGD) Application Process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TITLE" val="How do I apply? First Step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TITLE" val="How do I apply? Completing Application - Details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TITLE" val="How do I apply? Submitting the Application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TITLE" val="How do I apply? Additional Documents Required and Checking Status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TITLE" val="How do I apply?  Questions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TITLE" val="How many DDTP SGD applications has the CPUC received thus far?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LT_NULL" val="1"/>
  <p:tag name="LONGDESC_NULL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LT_NULL" val="1"/>
  <p:tag name="LONGDESC_NULL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LT" val="Slide 1 - Speech Generating Devices (SGD) Application Process"/>
  <p:tag name="ALT_NULL" val="0"/>
  <p:tag name="LONGDESC_NULL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TITLE" val="DDTP SGD Distribution Overview Continued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TITLE" val="How did we get here? Background and Legislati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TITLE" val="How did we get here? CPUC Implementati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TITLE" val="How did we get here? Implementation - Public Inpu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TITLE" val="How do I apply?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18686</TotalTime>
  <Words>1452</Words>
  <Application>Microsoft Macintosh PowerPoint</Application>
  <PresentationFormat>On-screen Show (4:3)</PresentationFormat>
  <Paragraphs>171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Arial</vt:lpstr>
      <vt:lpstr>Default Design</vt:lpstr>
      <vt:lpstr>PowerPoint Presentation</vt:lpstr>
      <vt:lpstr>DDTP SGD Distribution Overview</vt:lpstr>
      <vt:lpstr>DDTP SGD Distribution Overview</vt:lpstr>
      <vt:lpstr>How did we get here? (Background and Legislation)</vt:lpstr>
      <vt:lpstr>How did we get here? (CPUC Implementation)</vt:lpstr>
      <vt:lpstr>How did we get here? (Implementation-Public Input)</vt:lpstr>
      <vt:lpstr>What SGD equipment is funded?</vt:lpstr>
      <vt:lpstr>Who are the SGD vendors?</vt:lpstr>
      <vt:lpstr>Who is eligible?</vt:lpstr>
      <vt:lpstr>How do I apply? </vt:lpstr>
      <vt:lpstr>How do I apply? (First Step)</vt:lpstr>
      <vt:lpstr>How do I apply? (Completing Application-Details)</vt:lpstr>
      <vt:lpstr>How do I apply? (Submitting the Application)</vt:lpstr>
      <vt:lpstr>How do I apply? (Additional Documents Required and Checking on Status)</vt:lpstr>
      <vt:lpstr>How do I apply? (Questions)</vt:lpstr>
      <vt:lpstr> How many DDTP SGD applications has the CPUC received thus far?</vt:lpstr>
      <vt:lpstr>What other equipment and services does the DDTP provide?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Steiner, Hannah</dc:creator>
  <cp:lastModifiedBy>Marilyn J. Buzolich</cp:lastModifiedBy>
  <cp:revision>61</cp:revision>
  <cp:lastPrinted>2015-04-14T17:34:26Z</cp:lastPrinted>
  <dcterms:created xsi:type="dcterms:W3CDTF">2008-01-28T17:28:34Z</dcterms:created>
  <dcterms:modified xsi:type="dcterms:W3CDTF">2015-04-21T23:23:57Z</dcterms:modified>
</cp:coreProperties>
</file>